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4" r:id="rId2"/>
    <p:sldId id="297" r:id="rId3"/>
    <p:sldId id="300" r:id="rId4"/>
    <p:sldId id="290" r:id="rId5"/>
    <p:sldId id="299" r:id="rId6"/>
    <p:sldId id="303" r:id="rId7"/>
    <p:sldId id="304" r:id="rId8"/>
    <p:sldId id="301" r:id="rId9"/>
    <p:sldId id="302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T" id="{9DB0AD70-B6F0-456B-AF08-98BC9FBE27E9}">
          <p14:sldIdLst>
            <p14:sldId id="284"/>
            <p14:sldId id="297"/>
            <p14:sldId id="300"/>
            <p14:sldId id="290"/>
            <p14:sldId id="299"/>
            <p14:sldId id="303"/>
            <p14:sldId id="304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15">
          <p15:clr>
            <a:srgbClr val="A4A3A4"/>
          </p15:clr>
        </p15:guide>
        <p15:guide id="3" orient="horz" pos="2798">
          <p15:clr>
            <a:srgbClr val="A4A3A4"/>
          </p15:clr>
        </p15:guide>
        <p15:guide id="4" orient="horz" pos="2743">
          <p15:clr>
            <a:srgbClr val="A4A3A4"/>
          </p15:clr>
        </p15:guide>
        <p15:guide id="5" orient="horz" pos="3111">
          <p15:clr>
            <a:srgbClr val="A4A3A4"/>
          </p15:clr>
        </p15:guide>
        <p15:guide id="6" orient="horz" pos="665">
          <p15:clr>
            <a:srgbClr val="A4A3A4"/>
          </p15:clr>
        </p15:guide>
        <p15:guide id="7" orient="horz" pos="1862">
          <p15:clr>
            <a:srgbClr val="A4A3A4"/>
          </p15:clr>
        </p15:guide>
        <p15:guide id="8" orient="horz" pos="1301">
          <p15:clr>
            <a:srgbClr val="A4A3A4"/>
          </p15:clr>
        </p15:guide>
        <p15:guide id="9" orient="horz" pos="1395">
          <p15:clr>
            <a:srgbClr val="A4A3A4"/>
          </p15:clr>
        </p15:guide>
        <p15:guide id="10" orient="horz" pos="3044">
          <p15:clr>
            <a:srgbClr val="A4A3A4"/>
          </p15:clr>
        </p15:guide>
        <p15:guide id="11" orient="horz" pos="2876">
          <p15:clr>
            <a:srgbClr val="A4A3A4"/>
          </p15:clr>
        </p15:guide>
        <p15:guide id="12" orient="horz" pos="593">
          <p15:clr>
            <a:srgbClr val="A4A3A4"/>
          </p15:clr>
        </p15:guide>
        <p15:guide id="13" pos="2880">
          <p15:clr>
            <a:srgbClr val="A4A3A4"/>
          </p15:clr>
        </p15:guide>
        <p15:guide id="14" pos="257">
          <p15:clr>
            <a:srgbClr val="A4A3A4"/>
          </p15:clr>
        </p15:guide>
        <p15:guide id="15" pos="5515">
          <p15:clr>
            <a:srgbClr val="A4A3A4"/>
          </p15:clr>
        </p15:guide>
        <p15:guide id="16" pos="5188">
          <p15:clr>
            <a:srgbClr val="A4A3A4"/>
          </p15:clr>
        </p15:guide>
        <p15:guide id="17" pos="3353">
          <p15:clr>
            <a:srgbClr val="A4A3A4"/>
          </p15:clr>
        </p15:guide>
        <p15:guide id="18" pos="4805">
          <p15:clr>
            <a:srgbClr val="A4A3A4"/>
          </p15:clr>
        </p15:guide>
        <p15:guide id="19" pos="1436">
          <p15:clr>
            <a:srgbClr val="A4A3A4"/>
          </p15:clr>
        </p15:guide>
        <p15:guide id="20" pos="794">
          <p15:clr>
            <a:srgbClr val="A4A3A4"/>
          </p15:clr>
        </p15:guide>
        <p15:guide id="21" pos="53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howGuides="1">
      <p:cViewPr varScale="1">
        <p:scale>
          <a:sx n="146" d="100"/>
          <a:sy n="146" d="100"/>
        </p:scale>
        <p:origin x="516" y="114"/>
      </p:cViewPr>
      <p:guideLst>
        <p:guide orient="horz" pos="1620"/>
        <p:guide orient="horz" pos="715"/>
        <p:guide orient="horz" pos="2798"/>
        <p:guide orient="horz" pos="2743"/>
        <p:guide orient="horz" pos="3111"/>
        <p:guide orient="horz" pos="665"/>
        <p:guide orient="horz" pos="1862"/>
        <p:guide orient="horz" pos="1301"/>
        <p:guide orient="horz" pos="1395"/>
        <p:guide orient="horz" pos="3044"/>
        <p:guide orient="horz" pos="2876"/>
        <p:guide orient="horz" pos="593"/>
        <p:guide pos="2880"/>
        <p:guide pos="257"/>
        <p:guide pos="5515"/>
        <p:guide pos="5188"/>
        <p:guide pos="3353"/>
        <p:guide pos="4805"/>
        <p:guide pos="1436"/>
        <p:guide pos="794"/>
        <p:guide pos="53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0710-B8B7-4D8F-BDE7-5C763412CDF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6ACB-0641-497D-A6F6-17171FCA9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 userDrawn="1"/>
        </p:nvSpPr>
        <p:spPr>
          <a:xfrm rot="8100000">
            <a:off x="615594" y="2990457"/>
            <a:ext cx="3639216" cy="4029858"/>
          </a:xfrm>
          <a:custGeom>
            <a:avLst/>
            <a:gdLst>
              <a:gd name="connsiteX0" fmla="*/ 0 w 3639216"/>
              <a:gd name="connsiteY0" fmla="*/ 4029858 h 4029858"/>
              <a:gd name="connsiteX1" fmla="*/ 0 w 3639216"/>
              <a:gd name="connsiteY1" fmla="*/ 2386471 h 4029858"/>
              <a:gd name="connsiteX2" fmla="*/ 0 w 3639216"/>
              <a:gd name="connsiteY2" fmla="*/ 0 h 4029858"/>
              <a:gd name="connsiteX3" fmla="*/ 3639216 w 3639216"/>
              <a:gd name="connsiteY3" fmla="*/ 3639216 h 4029858"/>
              <a:gd name="connsiteX4" fmla="*/ 3248574 w 3639216"/>
              <a:gd name="connsiteY4" fmla="*/ 4029858 h 40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216" h="4029858">
                <a:moveTo>
                  <a:pt x="0" y="4029858"/>
                </a:moveTo>
                <a:lnTo>
                  <a:pt x="0" y="2386471"/>
                </a:lnTo>
                <a:lnTo>
                  <a:pt x="0" y="0"/>
                </a:lnTo>
                <a:lnTo>
                  <a:pt x="3639216" y="3639216"/>
                </a:lnTo>
                <a:lnTo>
                  <a:pt x="3248574" y="40298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 userDrawn="1"/>
        </p:nvSpPr>
        <p:spPr>
          <a:xfrm rot="8100000">
            <a:off x="-2098600" y="-475418"/>
            <a:ext cx="6492725" cy="3246363"/>
          </a:xfrm>
          <a:custGeom>
            <a:avLst/>
            <a:gdLst>
              <a:gd name="connsiteX0" fmla="*/ 3244147 w 6492725"/>
              <a:gd name="connsiteY0" fmla="*/ 3244147 h 3246363"/>
              <a:gd name="connsiteX1" fmla="*/ 0 w 6492725"/>
              <a:gd name="connsiteY1" fmla="*/ 0 h 3246363"/>
              <a:gd name="connsiteX2" fmla="*/ 3244147 w 6492725"/>
              <a:gd name="connsiteY2" fmla="*/ 0 h 3246363"/>
              <a:gd name="connsiteX3" fmla="*/ 3246363 w 6492725"/>
              <a:gd name="connsiteY3" fmla="*/ 3246363 h 3246363"/>
              <a:gd name="connsiteX4" fmla="*/ 3244148 w 6492725"/>
              <a:gd name="connsiteY4" fmla="*/ 3244148 h 3246363"/>
              <a:gd name="connsiteX5" fmla="*/ 3244148 w 6492725"/>
              <a:gd name="connsiteY5" fmla="*/ 0 h 3246363"/>
              <a:gd name="connsiteX6" fmla="*/ 6492725 w 6492725"/>
              <a:gd name="connsiteY6" fmla="*/ 0 h 32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2725" h="3246363">
                <a:moveTo>
                  <a:pt x="3244147" y="3244147"/>
                </a:moveTo>
                <a:lnTo>
                  <a:pt x="0" y="0"/>
                </a:lnTo>
                <a:lnTo>
                  <a:pt x="3244147" y="0"/>
                </a:lnTo>
                <a:close/>
                <a:moveTo>
                  <a:pt x="3246363" y="3246363"/>
                </a:moveTo>
                <a:lnTo>
                  <a:pt x="3244148" y="3244148"/>
                </a:lnTo>
                <a:lnTo>
                  <a:pt x="3244148" y="0"/>
                </a:lnTo>
                <a:lnTo>
                  <a:pt x="64927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 userDrawn="1"/>
        </p:nvSpPr>
        <p:spPr>
          <a:xfrm rot="2700000">
            <a:off x="4980926" y="-217905"/>
            <a:ext cx="5213039" cy="6463568"/>
          </a:xfrm>
          <a:custGeom>
            <a:avLst/>
            <a:gdLst>
              <a:gd name="connsiteX0" fmla="*/ 0 w 5213039"/>
              <a:gd name="connsiteY0" fmla="*/ 1576035 h 6463568"/>
              <a:gd name="connsiteX1" fmla="*/ 1576035 w 5213039"/>
              <a:gd name="connsiteY1" fmla="*/ 0 h 6463568"/>
              <a:gd name="connsiteX2" fmla="*/ 5213039 w 5213039"/>
              <a:gd name="connsiteY2" fmla="*/ 3637004 h 6463568"/>
              <a:gd name="connsiteX3" fmla="*/ 3642725 w 5213039"/>
              <a:gd name="connsiteY3" fmla="*/ 5207318 h 6463568"/>
              <a:gd name="connsiteX4" fmla="*/ 2386474 w 5213039"/>
              <a:gd name="connsiteY4" fmla="*/ 6463568 h 6463568"/>
              <a:gd name="connsiteX5" fmla="*/ 0 w 5213039"/>
              <a:gd name="connsiteY5" fmla="*/ 6463568 h 646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3039" h="6463568">
                <a:moveTo>
                  <a:pt x="0" y="1576035"/>
                </a:moveTo>
                <a:lnTo>
                  <a:pt x="1576035" y="0"/>
                </a:lnTo>
                <a:lnTo>
                  <a:pt x="5213039" y="3637004"/>
                </a:lnTo>
                <a:lnTo>
                  <a:pt x="3642725" y="5207318"/>
                </a:lnTo>
                <a:lnTo>
                  <a:pt x="2386474" y="6463568"/>
                </a:lnTo>
                <a:lnTo>
                  <a:pt x="0" y="6463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5002020"/>
            <a:ext cx="265114" cy="135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B2018E2C-A833-4332-A73D-4654516B0728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5002020"/>
            <a:ext cx="266400" cy="135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5002020"/>
            <a:ext cx="266400" cy="135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7" y="688180"/>
            <a:ext cx="5251448" cy="3359945"/>
          </a:xfrm>
        </p:spPr>
        <p:txBody>
          <a:bodyPr anchor="ctr" anchorCtr="0"/>
          <a:lstStyle>
            <a:lvl1pPr algn="r">
              <a:defRPr sz="3400" b="1" cap="all">
                <a:solidFill>
                  <a:schemeClr val="bg1"/>
                </a:solidFill>
              </a:defRPr>
            </a:lvl1pPr>
            <a:lvl2pPr algn="r">
              <a:defRPr sz="340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TITRE</a:t>
            </a:r>
          </a:p>
        </p:txBody>
      </p:sp>
      <p:pic>
        <p:nvPicPr>
          <p:cNvPr id="30" name="Image 29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6754" y="507900"/>
            <a:ext cx="1944000" cy="11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 24"/>
          <p:cNvSpPr/>
          <p:nvPr userDrawn="1"/>
        </p:nvSpPr>
        <p:spPr>
          <a:xfrm>
            <a:off x="0" y="0"/>
            <a:ext cx="3810001" cy="2664618"/>
          </a:xfrm>
          <a:custGeom>
            <a:avLst/>
            <a:gdLst>
              <a:gd name="connsiteX0" fmla="*/ 0 w 3810001"/>
              <a:gd name="connsiteY0" fmla="*/ 0 h 2664618"/>
              <a:gd name="connsiteX1" fmla="*/ 3810001 w 3810001"/>
              <a:gd name="connsiteY1" fmla="*/ 0 h 2664618"/>
              <a:gd name="connsiteX2" fmla="*/ 1145383 w 3810001"/>
              <a:gd name="connsiteY2" fmla="*/ 2664618 h 2664618"/>
              <a:gd name="connsiteX3" fmla="*/ 0 w 3810001"/>
              <a:gd name="connsiteY3" fmla="*/ 1519236 h 2664618"/>
              <a:gd name="connsiteX4" fmla="*/ 0 w 3810001"/>
              <a:gd name="connsiteY4" fmla="*/ 0 h 266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1" h="2664618">
                <a:moveTo>
                  <a:pt x="0" y="0"/>
                </a:moveTo>
                <a:lnTo>
                  <a:pt x="3810001" y="0"/>
                </a:lnTo>
                <a:lnTo>
                  <a:pt x="1145383" y="2664618"/>
                </a:lnTo>
                <a:lnTo>
                  <a:pt x="0" y="15192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 userDrawn="1"/>
        </p:nvSpPr>
        <p:spPr>
          <a:xfrm>
            <a:off x="1145383" y="0"/>
            <a:ext cx="7998617" cy="5143500"/>
          </a:xfrm>
          <a:custGeom>
            <a:avLst/>
            <a:gdLst>
              <a:gd name="connsiteX0" fmla="*/ 2664618 w 7998617"/>
              <a:gd name="connsiteY0" fmla="*/ 0 h 5143500"/>
              <a:gd name="connsiteX1" fmla="*/ 7998617 w 7998617"/>
              <a:gd name="connsiteY1" fmla="*/ 0 h 5143500"/>
              <a:gd name="connsiteX2" fmla="*/ 7998617 w 7998617"/>
              <a:gd name="connsiteY2" fmla="*/ 5143500 h 5143500"/>
              <a:gd name="connsiteX3" fmla="*/ 2478882 w 7998617"/>
              <a:gd name="connsiteY3" fmla="*/ 5143500 h 5143500"/>
              <a:gd name="connsiteX4" fmla="*/ 0 w 7998617"/>
              <a:gd name="connsiteY4" fmla="*/ 2664618 h 5143500"/>
              <a:gd name="connsiteX5" fmla="*/ 2664618 w 7998617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8617" h="5143500">
                <a:moveTo>
                  <a:pt x="2664618" y="0"/>
                </a:moveTo>
                <a:lnTo>
                  <a:pt x="7998617" y="0"/>
                </a:lnTo>
                <a:lnTo>
                  <a:pt x="7998617" y="5143500"/>
                </a:lnTo>
                <a:lnTo>
                  <a:pt x="2478882" y="5143500"/>
                </a:lnTo>
                <a:lnTo>
                  <a:pt x="0" y="2664618"/>
                </a:lnTo>
                <a:lnTo>
                  <a:pt x="2664618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5002020"/>
            <a:ext cx="265114" cy="135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538A1C3-3817-4962-BA17-D8D63393E535}" type="datetime1">
              <a:rPr lang="fr-FR" smtClean="0"/>
              <a:t>06/10/2023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5002020"/>
            <a:ext cx="266400" cy="135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5002020"/>
            <a:ext cx="266400" cy="135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688180"/>
            <a:ext cx="7081836" cy="3369470"/>
          </a:xfrm>
        </p:spPr>
        <p:txBody>
          <a:bodyPr anchor="ctr" anchorCtr="0"/>
          <a:lstStyle>
            <a:lvl1pPr algn="r">
              <a:defRPr sz="3400" b="0" cap="all">
                <a:solidFill>
                  <a:schemeClr val="bg1"/>
                </a:solidFill>
              </a:defRPr>
            </a:lvl1pPr>
            <a:lvl2pPr algn="r">
              <a:defRPr sz="340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Chapitre</a:t>
            </a:r>
          </a:p>
        </p:txBody>
      </p:sp>
      <p:pic>
        <p:nvPicPr>
          <p:cNvPr id="27" name="Image 26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9552" y="3953662"/>
            <a:ext cx="1224000" cy="7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 userDrawn="1"/>
        </p:nvSpPr>
        <p:spPr>
          <a:xfrm>
            <a:off x="1145383" y="0"/>
            <a:ext cx="7998617" cy="5143500"/>
          </a:xfrm>
          <a:custGeom>
            <a:avLst/>
            <a:gdLst>
              <a:gd name="connsiteX0" fmla="*/ 2664618 w 7998617"/>
              <a:gd name="connsiteY0" fmla="*/ 0 h 5143500"/>
              <a:gd name="connsiteX1" fmla="*/ 7998617 w 7998617"/>
              <a:gd name="connsiteY1" fmla="*/ 0 h 5143500"/>
              <a:gd name="connsiteX2" fmla="*/ 7998617 w 7998617"/>
              <a:gd name="connsiteY2" fmla="*/ 5143500 h 5143500"/>
              <a:gd name="connsiteX3" fmla="*/ 2478882 w 7998617"/>
              <a:gd name="connsiteY3" fmla="*/ 5143500 h 5143500"/>
              <a:gd name="connsiteX4" fmla="*/ 0 w 7998617"/>
              <a:gd name="connsiteY4" fmla="*/ 2664618 h 5143500"/>
              <a:gd name="connsiteX5" fmla="*/ 2664618 w 7998617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8617" h="5143500">
                <a:moveTo>
                  <a:pt x="2664618" y="0"/>
                </a:moveTo>
                <a:lnTo>
                  <a:pt x="7998617" y="0"/>
                </a:lnTo>
                <a:lnTo>
                  <a:pt x="7998617" y="5143500"/>
                </a:lnTo>
                <a:lnTo>
                  <a:pt x="2478882" y="5143500"/>
                </a:lnTo>
                <a:lnTo>
                  <a:pt x="0" y="2664618"/>
                </a:lnTo>
                <a:lnTo>
                  <a:pt x="2664618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 userDrawn="1"/>
        </p:nvSpPr>
        <p:spPr>
          <a:xfrm>
            <a:off x="0" y="2664618"/>
            <a:ext cx="3624265" cy="2478882"/>
          </a:xfrm>
          <a:custGeom>
            <a:avLst/>
            <a:gdLst>
              <a:gd name="connsiteX0" fmla="*/ 1145383 w 3624265"/>
              <a:gd name="connsiteY0" fmla="*/ 0 h 2478882"/>
              <a:gd name="connsiteX1" fmla="*/ 3624265 w 3624265"/>
              <a:gd name="connsiteY1" fmla="*/ 2478882 h 2478882"/>
              <a:gd name="connsiteX2" fmla="*/ 0 w 3624265"/>
              <a:gd name="connsiteY2" fmla="*/ 2478882 h 2478882"/>
              <a:gd name="connsiteX3" fmla="*/ 0 w 3624265"/>
              <a:gd name="connsiteY3" fmla="*/ 1145383 h 2478882"/>
              <a:gd name="connsiteX4" fmla="*/ 1145383 w 3624265"/>
              <a:gd name="connsiteY4" fmla="*/ 0 h 24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265" h="2478882">
                <a:moveTo>
                  <a:pt x="1145383" y="0"/>
                </a:moveTo>
                <a:lnTo>
                  <a:pt x="3624265" y="2478882"/>
                </a:lnTo>
                <a:lnTo>
                  <a:pt x="0" y="2478882"/>
                </a:lnTo>
                <a:lnTo>
                  <a:pt x="0" y="1145383"/>
                </a:lnTo>
                <a:lnTo>
                  <a:pt x="1145383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736380"/>
            <a:ext cx="3883025" cy="4095970"/>
          </a:xfrm>
        </p:spPr>
        <p:txBody>
          <a:bodyPr anchor="t" anchorCtr="0"/>
          <a:lstStyle>
            <a:lvl1pPr marL="342900" indent="-342900" algn="l">
              <a:spcBef>
                <a:spcPts val="24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650" b="1" cap="all">
                <a:solidFill>
                  <a:schemeClr val="bg2"/>
                </a:solidFill>
              </a:defRPr>
            </a:lvl1pPr>
            <a:lvl2pPr marL="342000" indent="0" algn="l">
              <a:lnSpc>
                <a:spcPct val="130000"/>
              </a:lnSpc>
              <a:defRPr sz="12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39552" y="656897"/>
            <a:ext cx="2658318" cy="340202"/>
          </a:xfrm>
        </p:spPr>
        <p:txBody>
          <a:bodyPr/>
          <a:lstStyle>
            <a:lvl1pPr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logo_couv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9552" y="3953662"/>
            <a:ext cx="1224000" cy="7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000" y="0"/>
            <a:ext cx="7231938" cy="450000"/>
          </a:xfrm>
        </p:spPr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443550"/>
            <a:ext cx="7231938" cy="27609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396000" y="1055689"/>
            <a:ext cx="8359063" cy="329882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3CDD7E-F71C-46CF-BCBE-1921B77DAAB2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2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000" y="0"/>
            <a:ext cx="7231938" cy="450000"/>
          </a:xfrm>
        </p:spPr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443550"/>
            <a:ext cx="7231938" cy="27609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396000" y="1055689"/>
            <a:ext cx="8359063" cy="329882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627938" y="4565650"/>
            <a:ext cx="608012" cy="2667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A7F75FF-82BC-4916-B351-169975EB465C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5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442800"/>
            <a:ext cx="7232400" cy="27609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396000" y="1055688"/>
            <a:ext cx="3888000" cy="32984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572000" y="1055688"/>
            <a:ext cx="3883025" cy="32984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7BE8CF3-F105-4B93-8EE5-C6981CF502AE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7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442800"/>
            <a:ext cx="7232400" cy="27609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396000" y="1054800"/>
            <a:ext cx="3888000" cy="329803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572000" y="1055688"/>
            <a:ext cx="3883025" cy="32984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627938" y="4565650"/>
            <a:ext cx="608012" cy="2667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1EAB76A-882F-4F75-8CDE-5A7A88218995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6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96000" y="1116000"/>
            <a:ext cx="3816000" cy="3060000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000" y="442800"/>
            <a:ext cx="7228800" cy="27609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572000" y="1054800"/>
            <a:ext cx="3883025" cy="329803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B0B7779-A05B-47D9-9A20-3375C3EE9773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99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96000" y="1116000"/>
            <a:ext cx="3816000" cy="3060000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000" y="442800"/>
            <a:ext cx="7228800" cy="276090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572000" y="1054800"/>
            <a:ext cx="3883025" cy="329803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627938" y="4565650"/>
            <a:ext cx="608012" cy="2667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0E584EB-7AF4-45F6-88B0-7711CEAD96F4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2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0"/>
            <a:ext cx="9144000" cy="756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000" y="0"/>
            <a:ext cx="7231938" cy="45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Chapitre 0 :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000" y="1056085"/>
            <a:ext cx="8366125" cy="32984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22888" y="4565650"/>
            <a:ext cx="1980000" cy="2882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fld id="{65483B9E-E916-4387-8422-B00E0BCFC256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79650" y="4565650"/>
            <a:ext cx="2652126" cy="2882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cap="all" baseline="0">
                <a:solidFill>
                  <a:schemeClr val="accent5"/>
                </a:solidFill>
              </a:defRPr>
            </a:lvl1pPr>
          </a:lstStyle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627938" y="214536"/>
            <a:ext cx="1127125" cy="303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350" b="0" cap="all" baseline="0"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_couv_1.pd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3675" y="4433896"/>
            <a:ext cx="856800" cy="504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69" r:id="rId4"/>
    <p:sldLayoutId id="2147483676" r:id="rId5"/>
    <p:sldLayoutId id="2147483671" r:id="rId6"/>
    <p:sldLayoutId id="2147483673" r:id="rId7"/>
    <p:sldLayoutId id="2147483677" r:id="rId8"/>
    <p:sldLayoutId id="2147483672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2000" b="0" kern="1200" cap="none" baseline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900" b="1" kern="1200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80000"/>
        <a:buFont typeface="Arial" panose="020B0604020202020204" pitchFamily="34" charset="0"/>
        <a:buChar char="►"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►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9B3-72C6-45F5-9A81-86702D69A519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Electrokarst :</a:t>
            </a:r>
          </a:p>
          <a:p>
            <a:pPr lvl="1"/>
            <a:r>
              <a:rPr lang="pt-BR" dirty="0"/>
              <a:t>sens électrique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9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Simulateur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14"/>
              <p:cNvSpPr>
                <a:spLocks noGrp="1"/>
              </p:cNvSpPr>
              <p:nvPr>
                <p:ph idx="14"/>
              </p:nvPr>
            </p:nvSpPr>
            <p:spPr>
              <a:xfrm>
                <a:off x="392468" y="1419622"/>
                <a:ext cx="8359063" cy="2452165"/>
              </a:xfrm>
            </p:spPr>
            <p:txBody>
              <a:bodyPr/>
              <a:lstStyle/>
              <a:p>
                <a:pPr lvl="2"/>
                <a:r>
                  <a:rPr lang="fr-FR" dirty="0"/>
                  <a:t>Résolution de l’équation de Laplace 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/>
                  <a:t>Équation intégrale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4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ϕ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/>
                  <a:t>Résolution par la BEM (</a:t>
                </a:r>
                <a:r>
                  <a:rPr lang="fr-FR" dirty="0" err="1"/>
                  <a:t>Boundary</a:t>
                </a:r>
                <a:r>
                  <a:rPr lang="fr-FR" dirty="0"/>
                  <a:t> </a:t>
                </a:r>
                <a:r>
                  <a:rPr lang="fr-FR" dirty="0" err="1"/>
                  <a:t>Elements</a:t>
                </a:r>
                <a:r>
                  <a:rPr lang="fr-FR" dirty="0"/>
                  <a:t> Method) : 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Simulateur 2D (plus rapide mais imprécis);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Simulateur 3D (plus précis mais très lent, nécessite un travail de réduction)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15" name="Espace réservé du contenu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392468" y="1419622"/>
                <a:ext cx="8359063" cy="2452165"/>
              </a:xfrm>
              <a:blipFill>
                <a:blip r:embed="rId2"/>
                <a:stretch>
                  <a:fillRect l="-1676" t="-32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4DCC03E-9C91-4935-A346-AF613FEC10B3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Espace réservé pour une image 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4" b="9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824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Travail jusqu’alors et 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14"/>
              <p:cNvSpPr>
                <a:spLocks noGrp="1"/>
              </p:cNvSpPr>
              <p:nvPr>
                <p:ph idx="14"/>
              </p:nvPr>
            </p:nvSpPr>
            <p:spPr>
              <a:xfrm>
                <a:off x="392468" y="1419622"/>
                <a:ext cx="8359063" cy="2808312"/>
              </a:xfrm>
            </p:spPr>
            <p:txBody>
              <a:bodyPr/>
              <a:lstStyle/>
              <a:p>
                <a:pPr lvl="2"/>
                <a:r>
                  <a:rPr lang="fr-FR" dirty="0"/>
                  <a:t>Développement du simulateur (2D et 3D) non réduit.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/>
                  <a:t>Identification d’une loi sur la matrice de conductance à vide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) pour un capteur de deux corps rigides à forme variable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/>
                  <a:t>Loi sur la matrice de conductance à vide du robot complet et réduction du simulateur</a:t>
                </a:r>
              </a:p>
              <a:p>
                <a:pPr lvl="2"/>
                <a:r>
                  <a:rPr lang="fr-FR" dirty="0"/>
                  <a:t>Compensation des ambiguïtés par combinaison des polarisations</a:t>
                </a:r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15" name="Espace réservé du contenu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392468" y="1419622"/>
                <a:ext cx="8359063" cy="2808312"/>
              </a:xfrm>
              <a:blipFill>
                <a:blip r:embed="rId2"/>
                <a:stretch>
                  <a:fillRect l="-1676" t="-2820" b="-26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4DCC03E-9C91-4935-A346-AF613FEC10B3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Espace réservé pour une image 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4" b="9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35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/>
          <p:cNvSpPr>
            <a:spLocks noGrp="1"/>
          </p:cNvSpPr>
          <p:nvPr>
            <p:ph type="title"/>
          </p:nvPr>
        </p:nvSpPr>
        <p:spPr>
          <a:xfrm>
            <a:off x="396000" y="0"/>
            <a:ext cx="7231938" cy="429052"/>
          </a:xfrm>
        </p:spPr>
        <p:txBody>
          <a:bodyPr/>
          <a:lstStyle/>
          <a:p>
            <a:r>
              <a:rPr lang="fr-FR" dirty="0"/>
              <a:t>Variations du champ</a:t>
            </a:r>
          </a:p>
        </p:txBody>
      </p:sp>
      <p:sp>
        <p:nvSpPr>
          <p:cNvPr id="30" name="Espace réservé du contenu 29"/>
          <p:cNvSpPr>
            <a:spLocks noGrp="1"/>
          </p:cNvSpPr>
          <p:nvPr>
            <p:ph idx="15"/>
          </p:nvPr>
        </p:nvSpPr>
        <p:spPr>
          <a:xfrm>
            <a:off x="4543075" y="1858767"/>
            <a:ext cx="3883025" cy="1444941"/>
          </a:xfrm>
        </p:spPr>
        <p:txBody>
          <a:bodyPr/>
          <a:lstStyle/>
          <a:p>
            <a:pPr lvl="2"/>
            <a:r>
              <a:rPr lang="fr-FR" dirty="0"/>
              <a:t>Grandes variations en rotation et en amplitude dans la zone de détection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Possible jeu sur les différentes polarisations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CAE21B-33CE-4FA5-B421-401FE00FDC8B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Fields">
            <a:hlinkClick r:id="" action="ppaction://media"/>
            <a:extLst>
              <a:ext uri="{FF2B5EF4-FFF2-40B4-BE49-F238E27FC236}">
                <a16:creationId xmlns:a16="http://schemas.microsoft.com/office/drawing/2014/main" id="{A035B181-A4AE-7885-0CF5-5F61A8E3F0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1294582"/>
            <a:ext cx="2736618" cy="27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 descr="Une image contenant ligne, capture d’écran, texte, Tracé&#10;&#10;Description générée automatiquement">
            <a:extLst>
              <a:ext uri="{FF2B5EF4-FFF2-40B4-BE49-F238E27FC236}">
                <a16:creationId xmlns:a16="http://schemas.microsoft.com/office/drawing/2014/main" id="{1FE83119-BF26-BD7B-83F7-01E1FAAD1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28" y="2577971"/>
            <a:ext cx="2378638" cy="1783978"/>
          </a:xfrm>
          <a:prstGeom prst="rect">
            <a:avLst/>
          </a:prstGeom>
        </p:spPr>
      </p:pic>
      <p:pic>
        <p:nvPicPr>
          <p:cNvPr id="64" name="Image 63" descr="Une image contenant capture d’écran, ligne, texte, Tracé&#10;&#10;Description générée automatiquement">
            <a:extLst>
              <a:ext uri="{FF2B5EF4-FFF2-40B4-BE49-F238E27FC236}">
                <a16:creationId xmlns:a16="http://schemas.microsoft.com/office/drawing/2014/main" id="{273E7819-43F5-1A6C-7139-18F44AB36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28" y="781552"/>
            <a:ext cx="2378637" cy="1783978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CAE21B-33CE-4FA5-B421-401FE00FDC8B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Fields">
            <a:hlinkClick r:id="" action="ppaction://media"/>
            <a:extLst>
              <a:ext uri="{FF2B5EF4-FFF2-40B4-BE49-F238E27FC236}">
                <a16:creationId xmlns:a16="http://schemas.microsoft.com/office/drawing/2014/main" id="{A035B181-A4AE-7885-0CF5-5F61A8E3F0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1213086"/>
            <a:ext cx="2736618" cy="271732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3B18E62B-FEBB-4EB1-912C-C99868903D11}"/>
              </a:ext>
            </a:extLst>
          </p:cNvPr>
          <p:cNvGrpSpPr/>
          <p:nvPr/>
        </p:nvGrpSpPr>
        <p:grpSpPr>
          <a:xfrm>
            <a:off x="994542" y="3684358"/>
            <a:ext cx="2120573" cy="72008"/>
            <a:chOff x="994542" y="3651703"/>
            <a:chExt cx="2120573" cy="7200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B15E8F7-A1A5-1E84-3B39-4321D202FFCD}"/>
                </a:ext>
              </a:extLst>
            </p:cNvPr>
            <p:cNvSpPr/>
            <p:nvPr/>
          </p:nvSpPr>
          <p:spPr>
            <a:xfrm>
              <a:off x="994542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FD5DD68-968A-1B47-47C2-8ADAAE7B1397}"/>
                </a:ext>
              </a:extLst>
            </p:cNvPr>
            <p:cNvSpPr/>
            <p:nvPr/>
          </p:nvSpPr>
          <p:spPr>
            <a:xfrm>
              <a:off x="1812754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EB19011-3FA3-DC6A-815B-6436590832F7}"/>
                </a:ext>
              </a:extLst>
            </p:cNvPr>
            <p:cNvSpPr/>
            <p:nvPr/>
          </p:nvSpPr>
          <p:spPr>
            <a:xfrm>
              <a:off x="3043107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1AFC688-97BB-61D9-83EC-D5FB3D46F68F}"/>
              </a:ext>
            </a:extLst>
          </p:cNvPr>
          <p:cNvGrpSpPr/>
          <p:nvPr/>
        </p:nvGrpSpPr>
        <p:grpSpPr>
          <a:xfrm>
            <a:off x="994542" y="1238520"/>
            <a:ext cx="2120573" cy="72008"/>
            <a:chOff x="994542" y="3651703"/>
            <a:chExt cx="2120573" cy="72008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C0E841-50ED-2A8D-7F09-26AAD7FFAEBF}"/>
                </a:ext>
              </a:extLst>
            </p:cNvPr>
            <p:cNvSpPr/>
            <p:nvPr/>
          </p:nvSpPr>
          <p:spPr>
            <a:xfrm>
              <a:off x="994542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B988465-4FA8-C0BE-519F-53CEA59F6AD4}"/>
                </a:ext>
              </a:extLst>
            </p:cNvPr>
            <p:cNvSpPr/>
            <p:nvPr/>
          </p:nvSpPr>
          <p:spPr>
            <a:xfrm>
              <a:off x="1812754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EB42D52-799F-DF69-6497-C1700CF99195}"/>
                </a:ext>
              </a:extLst>
            </p:cNvPr>
            <p:cNvSpPr/>
            <p:nvPr/>
          </p:nvSpPr>
          <p:spPr>
            <a:xfrm>
              <a:off x="3043107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Titre 26">
            <a:extLst>
              <a:ext uri="{FF2B5EF4-FFF2-40B4-BE49-F238E27FC236}">
                <a16:creationId xmlns:a16="http://schemas.microsoft.com/office/drawing/2014/main" id="{E320A4AE-49E7-00E4-36CD-99FCEDE9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0"/>
            <a:ext cx="7231938" cy="429052"/>
          </a:xfrm>
        </p:spPr>
        <p:txBody>
          <a:bodyPr/>
          <a:lstStyle/>
          <a:p>
            <a:r>
              <a:rPr lang="fr-FR" dirty="0"/>
              <a:t>Variations du champ</a:t>
            </a:r>
          </a:p>
        </p:txBody>
      </p: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4C018896-74F9-6BB0-6B6F-CBCC0D7F86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4015" y="987572"/>
            <a:ext cx="3541456" cy="2509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8A38F8F4-6987-09BF-1281-52A82ADD13EB}"/>
              </a:ext>
            </a:extLst>
          </p:cNvPr>
          <p:cNvCxnSpPr>
            <a:cxnSpLocks/>
          </p:cNvCxnSpPr>
          <p:nvPr/>
        </p:nvCxnSpPr>
        <p:spPr>
          <a:xfrm rot="10800000">
            <a:off x="1026202" y="3745998"/>
            <a:ext cx="3541456" cy="2509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Espace réservé du contenu 29">
                <a:extLst>
                  <a:ext uri="{FF2B5EF4-FFF2-40B4-BE49-F238E27FC236}">
                    <a16:creationId xmlns:a16="http://schemas.microsoft.com/office/drawing/2014/main" id="{F33AAB67-D0D9-B6E6-F0DB-131E30ADDC3A}"/>
                  </a:ext>
                </a:extLst>
              </p:cNvPr>
              <p:cNvSpPr>
                <a:spLocks noGrp="1"/>
              </p:cNvSpPr>
              <p:nvPr>
                <p:ph idx="15"/>
              </p:nvPr>
            </p:nvSpPr>
            <p:spPr>
              <a:xfrm>
                <a:off x="6876256" y="1416511"/>
                <a:ext cx="2125341" cy="2310477"/>
              </a:xfrm>
            </p:spPr>
            <p:txBody>
              <a:bodyPr/>
              <a:lstStyle/>
              <a:p>
                <a:pPr lvl="2"/>
                <a:r>
                  <a:rPr lang="fr-FR" dirty="0"/>
                  <a:t>Variations du vecteur champ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>
                    <a:solidFill>
                      <a:srgbClr val="FF0000"/>
                    </a:solidFill>
                  </a:rPr>
                  <a:t>• </a:t>
                </a:r>
                <a:r>
                  <a:rPr lang="fr-FR" dirty="0"/>
                  <a:t>symbolise le début de la trajectoire et </a:t>
                </a:r>
                <a:r>
                  <a:rPr lang="fr-FR" dirty="0">
                    <a:solidFill>
                      <a:srgbClr val="FF0000"/>
                    </a:solidFill>
                  </a:rPr>
                  <a:t>+</a:t>
                </a:r>
                <a:r>
                  <a:rPr lang="fr-FR" dirty="0"/>
                  <a:t> la fin.</a:t>
                </a:r>
              </a:p>
            </p:txBody>
          </p:sp>
        </mc:Choice>
        <mc:Fallback xmlns="">
          <p:sp>
            <p:nvSpPr>
              <p:cNvPr id="58" name="Espace réservé du contenu 29">
                <a:extLst>
                  <a:ext uri="{FF2B5EF4-FFF2-40B4-BE49-F238E27FC236}">
                    <a16:creationId xmlns:a16="http://schemas.microsoft.com/office/drawing/2014/main" id="{F33AAB67-D0D9-B6E6-F0DB-131E30ADD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5"/>
              </p:nvPr>
            </p:nvSpPr>
            <p:spPr>
              <a:xfrm>
                <a:off x="6876256" y="1416511"/>
                <a:ext cx="2125341" cy="2310477"/>
              </a:xfrm>
              <a:blipFill>
                <a:blip r:embed="rId7"/>
                <a:stretch>
                  <a:fillRect l="-6877" t="-3430" r="-5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3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ligne, Tracé, diagramme, capture d’écran&#10;&#10;Description générée automatiquement">
            <a:extLst>
              <a:ext uri="{FF2B5EF4-FFF2-40B4-BE49-F238E27FC236}">
                <a16:creationId xmlns:a16="http://schemas.microsoft.com/office/drawing/2014/main" id="{B7C7BA40-DED9-A9D8-A90E-B2C686C96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82" y="2598345"/>
            <a:ext cx="2378636" cy="1783977"/>
          </a:xfrm>
          <a:prstGeom prst="rect">
            <a:avLst/>
          </a:prstGeom>
        </p:spPr>
      </p:pic>
      <p:pic>
        <p:nvPicPr>
          <p:cNvPr id="31" name="Image 30" descr="Une image contenant ligne, Tracé, capture d’écran, diagramme&#10;&#10;Description générée automatiquement">
            <a:extLst>
              <a:ext uri="{FF2B5EF4-FFF2-40B4-BE49-F238E27FC236}">
                <a16:creationId xmlns:a16="http://schemas.microsoft.com/office/drawing/2014/main" id="{6F51D244-B77E-26CB-F0FC-989137A99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1177"/>
            <a:ext cx="2378636" cy="1783977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CAE21B-33CE-4FA5-B421-401FE00FDC8B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Fields">
            <a:hlinkClick r:id="" action="ppaction://media"/>
            <a:extLst>
              <a:ext uri="{FF2B5EF4-FFF2-40B4-BE49-F238E27FC236}">
                <a16:creationId xmlns:a16="http://schemas.microsoft.com/office/drawing/2014/main" id="{A035B181-A4AE-7885-0CF5-5F61A8E3F0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1213086"/>
            <a:ext cx="2736618" cy="271732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3B18E62B-FEBB-4EB1-912C-C99868903D11}"/>
              </a:ext>
            </a:extLst>
          </p:cNvPr>
          <p:cNvGrpSpPr/>
          <p:nvPr/>
        </p:nvGrpSpPr>
        <p:grpSpPr>
          <a:xfrm>
            <a:off x="994542" y="3684358"/>
            <a:ext cx="2120573" cy="72008"/>
            <a:chOff x="994542" y="3651703"/>
            <a:chExt cx="2120573" cy="7200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B15E8F7-A1A5-1E84-3B39-4321D202FFCD}"/>
                </a:ext>
              </a:extLst>
            </p:cNvPr>
            <p:cNvSpPr/>
            <p:nvPr/>
          </p:nvSpPr>
          <p:spPr>
            <a:xfrm>
              <a:off x="994542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FD5DD68-968A-1B47-47C2-8ADAAE7B1397}"/>
                </a:ext>
              </a:extLst>
            </p:cNvPr>
            <p:cNvSpPr/>
            <p:nvPr/>
          </p:nvSpPr>
          <p:spPr>
            <a:xfrm>
              <a:off x="1812754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EB19011-3FA3-DC6A-815B-6436590832F7}"/>
                </a:ext>
              </a:extLst>
            </p:cNvPr>
            <p:cNvSpPr/>
            <p:nvPr/>
          </p:nvSpPr>
          <p:spPr>
            <a:xfrm>
              <a:off x="3043107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1AFC688-97BB-61D9-83EC-D5FB3D46F68F}"/>
              </a:ext>
            </a:extLst>
          </p:cNvPr>
          <p:cNvGrpSpPr/>
          <p:nvPr/>
        </p:nvGrpSpPr>
        <p:grpSpPr>
          <a:xfrm>
            <a:off x="994542" y="1238520"/>
            <a:ext cx="2120573" cy="72008"/>
            <a:chOff x="994542" y="3651703"/>
            <a:chExt cx="2120573" cy="72008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C0E841-50ED-2A8D-7F09-26AAD7FFAEBF}"/>
                </a:ext>
              </a:extLst>
            </p:cNvPr>
            <p:cNvSpPr/>
            <p:nvPr/>
          </p:nvSpPr>
          <p:spPr>
            <a:xfrm>
              <a:off x="994542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B988465-4FA8-C0BE-519F-53CEA59F6AD4}"/>
                </a:ext>
              </a:extLst>
            </p:cNvPr>
            <p:cNvSpPr/>
            <p:nvPr/>
          </p:nvSpPr>
          <p:spPr>
            <a:xfrm>
              <a:off x="1812754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EB42D52-799F-DF69-6497-C1700CF99195}"/>
                </a:ext>
              </a:extLst>
            </p:cNvPr>
            <p:cNvSpPr/>
            <p:nvPr/>
          </p:nvSpPr>
          <p:spPr>
            <a:xfrm>
              <a:off x="3043107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Titre 26">
            <a:extLst>
              <a:ext uri="{FF2B5EF4-FFF2-40B4-BE49-F238E27FC236}">
                <a16:creationId xmlns:a16="http://schemas.microsoft.com/office/drawing/2014/main" id="{E320A4AE-49E7-00E4-36CD-99FCEDE9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0"/>
            <a:ext cx="7231938" cy="429052"/>
          </a:xfrm>
        </p:spPr>
        <p:txBody>
          <a:bodyPr/>
          <a:lstStyle/>
          <a:p>
            <a:r>
              <a:rPr lang="fr-FR" dirty="0"/>
              <a:t>Variations du champ</a:t>
            </a:r>
          </a:p>
        </p:txBody>
      </p: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4C018896-74F9-6BB0-6B6F-CBCC0D7F86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48758" y="1052334"/>
            <a:ext cx="2872616" cy="1994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3AB06164-253C-8B2E-B7B5-91DC67B150E3}"/>
              </a:ext>
            </a:extLst>
          </p:cNvPr>
          <p:cNvCxnSpPr>
            <a:cxnSpLocks/>
          </p:cNvCxnSpPr>
          <p:nvPr/>
        </p:nvCxnSpPr>
        <p:spPr>
          <a:xfrm rot="10800000">
            <a:off x="1848758" y="3738115"/>
            <a:ext cx="2872616" cy="1994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ce réservé du contenu 29">
                <a:extLst>
                  <a:ext uri="{FF2B5EF4-FFF2-40B4-BE49-F238E27FC236}">
                    <a16:creationId xmlns:a16="http://schemas.microsoft.com/office/drawing/2014/main" id="{64A345D9-2B7A-F1B3-5F58-8FF693A752F2}"/>
                  </a:ext>
                </a:extLst>
              </p:cNvPr>
              <p:cNvSpPr>
                <a:spLocks noGrp="1"/>
              </p:cNvSpPr>
              <p:nvPr>
                <p:ph idx="15"/>
              </p:nvPr>
            </p:nvSpPr>
            <p:spPr>
              <a:xfrm>
                <a:off x="6876256" y="1416511"/>
                <a:ext cx="2125341" cy="2310477"/>
              </a:xfrm>
            </p:spPr>
            <p:txBody>
              <a:bodyPr/>
              <a:lstStyle/>
              <a:p>
                <a:pPr lvl="2"/>
                <a:r>
                  <a:rPr lang="fr-FR" dirty="0"/>
                  <a:t>Variations du vecteur champ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>
                    <a:solidFill>
                      <a:srgbClr val="FF0000"/>
                    </a:solidFill>
                  </a:rPr>
                  <a:t>• </a:t>
                </a:r>
                <a:r>
                  <a:rPr lang="fr-FR" dirty="0"/>
                  <a:t>symbolise le début de la trajectoire et </a:t>
                </a:r>
                <a:r>
                  <a:rPr lang="fr-FR" dirty="0">
                    <a:solidFill>
                      <a:srgbClr val="FF0000"/>
                    </a:solidFill>
                  </a:rPr>
                  <a:t>+</a:t>
                </a:r>
                <a:r>
                  <a:rPr lang="fr-FR" dirty="0"/>
                  <a:t> la fin.</a:t>
                </a:r>
              </a:p>
            </p:txBody>
          </p:sp>
        </mc:Choice>
        <mc:Fallback xmlns="">
          <p:sp>
            <p:nvSpPr>
              <p:cNvPr id="29" name="Espace réservé du contenu 29">
                <a:extLst>
                  <a:ext uri="{FF2B5EF4-FFF2-40B4-BE49-F238E27FC236}">
                    <a16:creationId xmlns:a16="http://schemas.microsoft.com/office/drawing/2014/main" id="{64A345D9-2B7A-F1B3-5F58-8FF693A75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5"/>
              </p:nvPr>
            </p:nvSpPr>
            <p:spPr>
              <a:xfrm>
                <a:off x="6876256" y="1416511"/>
                <a:ext cx="2125341" cy="2310477"/>
              </a:xfrm>
              <a:blipFill>
                <a:blip r:embed="rId7"/>
                <a:stretch>
                  <a:fillRect l="-6877" t="-3430" r="-5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4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Une image contenant capture d’écran, diagramme, Tracé, ligne&#10;&#10;Description générée automatiquement">
            <a:extLst>
              <a:ext uri="{FF2B5EF4-FFF2-40B4-BE49-F238E27FC236}">
                <a16:creationId xmlns:a16="http://schemas.microsoft.com/office/drawing/2014/main" id="{481D3015-BE0A-EB17-9C9F-1E5B63960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07" y="2595849"/>
            <a:ext cx="2378636" cy="1783977"/>
          </a:xfrm>
          <a:prstGeom prst="rect">
            <a:avLst/>
          </a:prstGeom>
        </p:spPr>
      </p:pic>
      <p:pic>
        <p:nvPicPr>
          <p:cNvPr id="33" name="Image 32" descr="Une image contenant Tracé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FE85CF4D-4EDD-A596-1537-B97F6FD9E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0894"/>
            <a:ext cx="2378636" cy="1783977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CAE21B-33CE-4FA5-B421-401FE00FDC8B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" name="Fields">
            <a:hlinkClick r:id="" action="ppaction://media"/>
            <a:extLst>
              <a:ext uri="{FF2B5EF4-FFF2-40B4-BE49-F238E27FC236}">
                <a16:creationId xmlns:a16="http://schemas.microsoft.com/office/drawing/2014/main" id="{A035B181-A4AE-7885-0CF5-5F61A8E3F0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1213086"/>
            <a:ext cx="2736618" cy="271732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3B18E62B-FEBB-4EB1-912C-C99868903D11}"/>
              </a:ext>
            </a:extLst>
          </p:cNvPr>
          <p:cNvGrpSpPr/>
          <p:nvPr/>
        </p:nvGrpSpPr>
        <p:grpSpPr>
          <a:xfrm>
            <a:off x="994542" y="3684358"/>
            <a:ext cx="2120573" cy="72008"/>
            <a:chOff x="994542" y="3651703"/>
            <a:chExt cx="2120573" cy="7200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B15E8F7-A1A5-1E84-3B39-4321D202FFCD}"/>
                </a:ext>
              </a:extLst>
            </p:cNvPr>
            <p:cNvSpPr/>
            <p:nvPr/>
          </p:nvSpPr>
          <p:spPr>
            <a:xfrm>
              <a:off x="994542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FD5DD68-968A-1B47-47C2-8ADAAE7B1397}"/>
                </a:ext>
              </a:extLst>
            </p:cNvPr>
            <p:cNvSpPr/>
            <p:nvPr/>
          </p:nvSpPr>
          <p:spPr>
            <a:xfrm>
              <a:off x="1812754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EB19011-3FA3-DC6A-815B-6436590832F7}"/>
                </a:ext>
              </a:extLst>
            </p:cNvPr>
            <p:cNvSpPr/>
            <p:nvPr/>
          </p:nvSpPr>
          <p:spPr>
            <a:xfrm>
              <a:off x="3043107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1AFC688-97BB-61D9-83EC-D5FB3D46F68F}"/>
              </a:ext>
            </a:extLst>
          </p:cNvPr>
          <p:cNvGrpSpPr/>
          <p:nvPr/>
        </p:nvGrpSpPr>
        <p:grpSpPr>
          <a:xfrm>
            <a:off x="994542" y="1238520"/>
            <a:ext cx="2120573" cy="72008"/>
            <a:chOff x="994542" y="3651703"/>
            <a:chExt cx="2120573" cy="72008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C0E841-50ED-2A8D-7F09-26AAD7FFAEBF}"/>
                </a:ext>
              </a:extLst>
            </p:cNvPr>
            <p:cNvSpPr/>
            <p:nvPr/>
          </p:nvSpPr>
          <p:spPr>
            <a:xfrm>
              <a:off x="994542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B988465-4FA8-C0BE-519F-53CEA59F6AD4}"/>
                </a:ext>
              </a:extLst>
            </p:cNvPr>
            <p:cNvSpPr/>
            <p:nvPr/>
          </p:nvSpPr>
          <p:spPr>
            <a:xfrm>
              <a:off x="1812754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EB42D52-799F-DF69-6497-C1700CF99195}"/>
                </a:ext>
              </a:extLst>
            </p:cNvPr>
            <p:cNvSpPr/>
            <p:nvPr/>
          </p:nvSpPr>
          <p:spPr>
            <a:xfrm>
              <a:off x="3043107" y="365170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Titre 26">
            <a:extLst>
              <a:ext uri="{FF2B5EF4-FFF2-40B4-BE49-F238E27FC236}">
                <a16:creationId xmlns:a16="http://schemas.microsoft.com/office/drawing/2014/main" id="{E320A4AE-49E7-00E4-36CD-99FCEDE9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0"/>
            <a:ext cx="7231938" cy="429052"/>
          </a:xfrm>
        </p:spPr>
        <p:txBody>
          <a:bodyPr/>
          <a:lstStyle/>
          <a:p>
            <a:r>
              <a:rPr lang="fr-FR" dirty="0"/>
              <a:t>Variations du champ</a:t>
            </a:r>
          </a:p>
        </p:txBody>
      </p: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4C018896-74F9-6BB0-6B6F-CBCC0D7F86D5}"/>
              </a:ext>
            </a:extLst>
          </p:cNvPr>
          <p:cNvCxnSpPr>
            <a:cxnSpLocks/>
            <a:endCxn id="24" idx="0"/>
          </p:cNvCxnSpPr>
          <p:nvPr/>
        </p:nvCxnSpPr>
        <p:spPr>
          <a:xfrm rot="10800000" flipV="1">
            <a:off x="3079112" y="1059582"/>
            <a:ext cx="1636907" cy="1789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06FC491C-4ADB-EB0F-01AB-B8F0BCF88227}"/>
              </a:ext>
            </a:extLst>
          </p:cNvPr>
          <p:cNvCxnSpPr>
            <a:cxnSpLocks/>
          </p:cNvCxnSpPr>
          <p:nvPr/>
        </p:nvCxnSpPr>
        <p:spPr>
          <a:xfrm rot="10800000">
            <a:off x="3079111" y="3747390"/>
            <a:ext cx="1636907" cy="1789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9">
                <a:extLst>
                  <a:ext uri="{FF2B5EF4-FFF2-40B4-BE49-F238E27FC236}">
                    <a16:creationId xmlns:a16="http://schemas.microsoft.com/office/drawing/2014/main" id="{32EB6298-8DF3-2BAF-54B5-5C088B48D424}"/>
                  </a:ext>
                </a:extLst>
              </p:cNvPr>
              <p:cNvSpPr>
                <a:spLocks noGrp="1"/>
              </p:cNvSpPr>
              <p:nvPr>
                <p:ph idx="15"/>
              </p:nvPr>
            </p:nvSpPr>
            <p:spPr>
              <a:xfrm>
                <a:off x="6876256" y="1416511"/>
                <a:ext cx="2125341" cy="2310477"/>
              </a:xfrm>
            </p:spPr>
            <p:txBody>
              <a:bodyPr/>
              <a:lstStyle/>
              <a:p>
                <a:pPr lvl="2"/>
                <a:r>
                  <a:rPr lang="fr-FR" dirty="0"/>
                  <a:t>Variations du vecteur champ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>
                    <a:solidFill>
                      <a:srgbClr val="FF0000"/>
                    </a:solidFill>
                  </a:rPr>
                  <a:t>• </a:t>
                </a:r>
                <a:r>
                  <a:rPr lang="fr-FR" dirty="0"/>
                  <a:t>symbolise le début de la trajectoire et </a:t>
                </a:r>
                <a:r>
                  <a:rPr lang="fr-FR" dirty="0">
                    <a:solidFill>
                      <a:srgbClr val="FF0000"/>
                    </a:solidFill>
                  </a:rPr>
                  <a:t>+</a:t>
                </a:r>
                <a:r>
                  <a:rPr lang="fr-FR" dirty="0"/>
                  <a:t> la fin.</a:t>
                </a:r>
              </a:p>
            </p:txBody>
          </p:sp>
        </mc:Choice>
        <mc:Fallback xmlns="">
          <p:sp>
            <p:nvSpPr>
              <p:cNvPr id="31" name="Espace réservé du contenu 29">
                <a:extLst>
                  <a:ext uri="{FF2B5EF4-FFF2-40B4-BE49-F238E27FC236}">
                    <a16:creationId xmlns:a16="http://schemas.microsoft.com/office/drawing/2014/main" id="{32EB6298-8DF3-2BAF-54B5-5C088B48D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5"/>
              </p:nvPr>
            </p:nvSpPr>
            <p:spPr>
              <a:xfrm>
                <a:off x="6876256" y="1416511"/>
                <a:ext cx="2125341" cy="2310477"/>
              </a:xfrm>
              <a:blipFill>
                <a:blip r:embed="rId7"/>
                <a:stretch>
                  <a:fillRect l="-6877" t="-3430" r="-5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 du capteur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4"/>
          </p:nvPr>
        </p:nvSpPr>
        <p:spPr>
          <a:xfrm>
            <a:off x="392468" y="1419622"/>
            <a:ext cx="8359063" cy="2452165"/>
          </a:xfrm>
        </p:spPr>
        <p:txBody>
          <a:bodyPr/>
          <a:lstStyle/>
          <a:p>
            <a:pPr lvl="2"/>
            <a:r>
              <a:rPr lang="fr-FR" dirty="0"/>
              <a:t>Pas de parties métalliques (une partie conductrice en face/directement à côté d’une électrode capte les lignes de champ et rend difficile la mesure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Nécessité de symétries par rotation et par rapport au centre géométrique du robot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Problèmes de zones d’ombres introduites par la présence des moteurs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4DCC03E-9C91-4935-A346-AF613FEC10B3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87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extérieurs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14"/>
              <p:cNvSpPr>
                <a:spLocks noGrp="1"/>
              </p:cNvSpPr>
              <p:nvPr>
                <p:ph idx="14"/>
              </p:nvPr>
            </p:nvSpPr>
            <p:spPr>
              <a:xfrm>
                <a:off x="392468" y="1275606"/>
                <a:ext cx="8359063" cy="2952328"/>
              </a:xfrm>
            </p:spPr>
            <p:txBody>
              <a:bodyPr/>
              <a:lstStyle/>
              <a:p>
                <a:pPr lvl="2"/>
                <a:r>
                  <a:rPr lang="fr-FR" dirty="0"/>
                  <a:t>Géométrie des karsts nécessité d’un modèle qualitatif du relief + question sur la possibilité de poches d’eau derrière des parois « opaques » fines.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/>
                  <a:t>Facteur de contraste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𝑝𝑎𝑟𝑜𝑖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𝑒𝑎𝑢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pouvant influencer la manière de considérer les parois (isolant parfait ou imparfait).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r>
                  <a:rPr lang="fr-FR" dirty="0"/>
                  <a:t>Influence de la salinité et de la température : la conductivité augmente le contraste avec des isolants mais augmente le bruit de mesure.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15" name="Espace réservé du contenu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392468" y="1275606"/>
                <a:ext cx="8359063" cy="2952328"/>
              </a:xfrm>
              <a:blipFill>
                <a:blip r:embed="rId2"/>
                <a:stretch>
                  <a:fillRect l="-1676" t="-2680" r="-2114" b="-26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4DCC03E-9C91-4935-A346-AF613FEC10B3}" type="datetime1">
              <a:rPr lang="fr-FR" smtClean="0"/>
              <a:t>06/10/2023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Electrokarst : sens électrique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2049"/>
      </p:ext>
    </p:extLst>
  </p:cSld>
  <p:clrMapOvr>
    <a:masterClrMapping/>
  </p:clrMapOvr>
</p:sld>
</file>

<file path=ppt/theme/theme1.xml><?xml version="1.0" encoding="utf-8"?>
<a:theme xmlns:a="http://schemas.openxmlformats.org/drawingml/2006/main" name="IMT Atlantique">
  <a:themeElements>
    <a:clrScheme name="PPT IMT ATLANTIQUE">
      <a:dk1>
        <a:sysClr val="windowText" lastClr="000000"/>
      </a:dk1>
      <a:lt1>
        <a:sysClr val="window" lastClr="FFFFFF"/>
      </a:lt1>
      <a:dk2>
        <a:srgbClr val="D9E1E2"/>
      </a:dk2>
      <a:lt2>
        <a:srgbClr val="A4D233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F938A8A-A27D-4A8B-B09F-E4D776585ACE}" vid="{9783D5C8-951E-41A4-82D0-C2DDEB34D0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IMTA</Template>
  <TotalTime>0</TotalTime>
  <Words>376</Words>
  <Application>Microsoft Office PowerPoint</Application>
  <PresentationFormat>Affichage à l'écran (16:9)</PresentationFormat>
  <Paragraphs>89</Paragraphs>
  <Slides>9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IMT Atlantique</vt:lpstr>
      <vt:lpstr>Présentation PowerPoint</vt:lpstr>
      <vt:lpstr>Simulateur EM</vt:lpstr>
      <vt:lpstr>Travail jusqu’alors et perspectives</vt:lpstr>
      <vt:lpstr>Variations du champ</vt:lpstr>
      <vt:lpstr>Variations du champ</vt:lpstr>
      <vt:lpstr>Variations du champ</vt:lpstr>
      <vt:lpstr>Variations du champ</vt:lpstr>
      <vt:lpstr>Forme du capteur</vt:lpstr>
      <vt:lpstr>Facteurs extérieurs</vt:lpstr>
    </vt:vector>
  </TitlesOfParts>
  <Manager>IMT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IMT</dc:subject>
  <dc:creator>Hugo LAPLAGNE</dc:creator>
  <cp:lastModifiedBy>Hugo LAPLAGNE</cp:lastModifiedBy>
  <cp:revision>16</cp:revision>
  <dcterms:created xsi:type="dcterms:W3CDTF">2023-09-25T09:23:23Z</dcterms:created>
  <dcterms:modified xsi:type="dcterms:W3CDTF">2023-10-06T11:41:29Z</dcterms:modified>
</cp:coreProperties>
</file>