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4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90353-583F-41D8-9860-22029C4BF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B1F19-9457-485F-AEC4-CDAA45CA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090D0D-58F4-4EE7-A081-3ACA382F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391989-7501-4F63-9AA4-C119782F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87372-78ED-4801-9F4D-9A0CA936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1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C558D-E68F-4DAF-9D98-2A275EB5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1DBA97-7138-48BE-A61D-DD666462B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7CEFEA-4F0D-452B-93A0-836CC08B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F3435-B1F6-49DD-A024-C5583A0B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F4106B-2A0A-4621-972A-6B0CDB1E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6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989C91-105A-4606-BAC1-9C9D16FE5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3A445A-C5E8-4F75-B736-D2CF0A0D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847D05-E03C-4E79-B84A-B00044D6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A3D92-FC03-455B-A1BB-D59AB9A0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DD9A18-D4D5-4AF2-8CDF-994EF3DB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93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3B324-E920-4247-9825-48B5BC50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0378C-566E-4C1D-B784-68EA4503A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376844-F7B5-42B2-AA9E-BDA86BF1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83A6B-8996-421B-82FD-91EA1343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B9E19-F895-4939-9694-805BB3F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EEBBB-7432-49BA-AEFA-2DEEBFAD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74C1F-1E7E-482A-8873-8A7FC3AD7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38AD00-DEC9-4CBC-A35B-E1B3BD18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0E8D14-F5B5-4B5A-9BB6-E71519FB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1C98D0-E59F-4AA5-A18C-E62B6D67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36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863C8-8EDE-4734-832B-4A9ED09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EB947-D8F3-4296-AAFB-6A4F90C6B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F6E446-B316-4031-9E69-68FEE7BC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0F0497-D8B7-41D8-A73E-E12F29C6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E72F2-FCE3-4570-AC17-C56D9A29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D9DED9-D477-4D17-BB89-5ED054B0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2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093E0-E8B9-4F2B-910B-0E0EDE10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44376E-E3ED-490D-A44C-60C98633B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56FC24-CA14-44B1-AE79-4BCE62B29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58F9B5-1377-4B08-9301-0030882E2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F4204E-69EC-462B-B8E2-23543D0D0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639A28-0F47-4F30-ADFE-0ADC654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188958-0700-46CB-853E-6F15554F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170303-C36F-4A19-B579-345E8E83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1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EA530-4348-46BA-B9F3-097DAE84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979C3A-0A93-4ED3-A83D-14126521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5C69C6-35CB-4E63-ABF4-837B031A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FCB753-23B2-4272-BE56-BC562244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8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ADFDFA-87D1-4B63-B6FE-CACD4460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0EA019-58B9-4DBA-9623-99BBE651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E3B36C-37D4-47D8-A0EC-465A8619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12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EFA57-BB8D-473B-B76B-7D98CCBC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97B1D-3D35-43A9-8A67-BA2C60B81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D9A0AC-53F9-40FD-A35D-12BBB0588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987CBB-1B4D-446B-ABF1-275F90B2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30BB23-9D88-4397-9D9A-4FF0989F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1EDEA3-43EE-4B51-BCF7-0F95AAAC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1E492-0866-467B-B511-99D984B8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1B892C-F695-400E-ACDA-6686510E6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59EF2B-C346-4864-B058-8DF889A3B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B764E6-B367-40B2-9C4C-9EB1915C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5D52E-DC70-456A-8309-4DB67707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AC3627-E551-4EB0-B10F-84197CA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5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920877-2CAA-45BA-BA92-C0C453AF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4F0019-DC7A-4793-91B9-81E0FB23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8EDA5-10F0-4DAD-8628-CAE900129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F388-CBCC-4E8F-B6B6-26EDEC0E0BA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8FFA87-7C14-4002-99B4-8E60E6435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270D69-D56D-41E9-9425-CFF4696F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DE87-3582-416C-ADB6-CFC93E08EB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8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81C133C-51CB-4ADD-B45F-D0BFF59C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61"/>
          <a:stretch/>
        </p:blipFill>
        <p:spPr>
          <a:xfrm>
            <a:off x="0" y="1376413"/>
            <a:ext cx="7792537" cy="46357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41BB3C-D205-4F2C-A33C-176D8CDE0679}"/>
              </a:ext>
            </a:extLst>
          </p:cNvPr>
          <p:cNvSpPr txBox="1"/>
          <p:nvPr/>
        </p:nvSpPr>
        <p:spPr>
          <a:xfrm>
            <a:off x="7860907" y="1432118"/>
            <a:ext cx="5428666" cy="452431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La Touvre, </a:t>
            </a:r>
            <a:r>
              <a:rPr lang="fr-FR"/>
              <a:t>Angoulème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 err="1"/>
              <a:t>Aviela</a:t>
            </a:r>
            <a:r>
              <a:rPr lang="fr-FR" dirty="0"/>
              <a:t> cave, </a:t>
            </a:r>
            <a:r>
              <a:rPr lang="fr-FR" dirty="0" err="1"/>
              <a:t>Alcanena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 err="1"/>
              <a:t>Cova</a:t>
            </a:r>
            <a:r>
              <a:rPr lang="fr-FR" dirty="0"/>
              <a:t> de sa </a:t>
            </a:r>
            <a:r>
              <a:rPr lang="fr-FR" dirty="0" err="1"/>
              <a:t>Gleda</a:t>
            </a:r>
            <a:r>
              <a:rPr lang="fr-FR" dirty="0"/>
              <a:t>, Mallorca</a:t>
            </a:r>
          </a:p>
          <a:p>
            <a:pPr marL="342900" indent="-342900">
              <a:buAutoNum type="arabicPeriod"/>
            </a:pPr>
            <a:r>
              <a:rPr lang="fr-FR" dirty="0"/>
              <a:t>La </a:t>
            </a:r>
            <a:r>
              <a:rPr lang="fr-FR" dirty="0" err="1"/>
              <a:t>Falconera</a:t>
            </a:r>
            <a:r>
              <a:rPr lang="fr-FR" dirty="0"/>
              <a:t>, Barcelona</a:t>
            </a:r>
          </a:p>
          <a:p>
            <a:pPr marL="342900" indent="-342900">
              <a:buAutoNum type="arabicPeriod"/>
            </a:pPr>
            <a:r>
              <a:rPr lang="fr-FR" dirty="0"/>
              <a:t>Font </a:t>
            </a:r>
            <a:r>
              <a:rPr lang="fr-FR" dirty="0" err="1"/>
              <a:t>Estramar</a:t>
            </a:r>
            <a:r>
              <a:rPr lang="fr-FR" dirty="0"/>
              <a:t>, Salse-le-Château</a:t>
            </a:r>
          </a:p>
          <a:p>
            <a:pPr marL="342900" indent="-342900">
              <a:buAutoNum type="arabicPeriod"/>
            </a:pPr>
            <a:r>
              <a:rPr lang="fr-FR" dirty="0" err="1"/>
              <a:t>Gourneyras</a:t>
            </a:r>
            <a:r>
              <a:rPr lang="fr-FR" dirty="0"/>
              <a:t> &amp; </a:t>
            </a:r>
            <a:r>
              <a:rPr lang="fr-FR" dirty="0" err="1"/>
              <a:t>Gourneyrou</a:t>
            </a:r>
            <a:r>
              <a:rPr lang="fr-FR" dirty="0"/>
              <a:t>, St-Maurice-de-</a:t>
            </a:r>
            <a:r>
              <a:rPr lang="fr-FR" dirty="0" err="1"/>
              <a:t>Navacelle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Saint-Antoine, Toulon</a:t>
            </a:r>
          </a:p>
          <a:p>
            <a:pPr marL="342900" indent="-342900">
              <a:buAutoNum type="arabicPeriod"/>
            </a:pPr>
            <a:r>
              <a:rPr lang="fr-FR" dirty="0"/>
              <a:t>Sources du Lez, St-Gély-du-</a:t>
            </a:r>
            <a:r>
              <a:rPr lang="fr-FR" dirty="0" err="1"/>
              <a:t>Fesc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Fontaine de Nîmes, Nîmes</a:t>
            </a:r>
          </a:p>
          <a:p>
            <a:pPr marL="342900" indent="-342900">
              <a:buFontTx/>
              <a:buAutoNum type="arabicPeriod"/>
            </a:pPr>
            <a:r>
              <a:rPr lang="fr-FR" dirty="0"/>
              <a:t>Fontaine de Sauve, Sauve</a:t>
            </a:r>
          </a:p>
          <a:p>
            <a:pPr marL="342900" indent="-342900">
              <a:buFontTx/>
              <a:buAutoNum type="arabicPeriod"/>
            </a:pPr>
            <a:r>
              <a:rPr lang="fr-FR" dirty="0"/>
              <a:t>Le </a:t>
            </a:r>
            <a:r>
              <a:rPr lang="fr-FR" dirty="0" err="1"/>
              <a:t>Durzon</a:t>
            </a:r>
            <a:r>
              <a:rPr lang="fr-FR" dirty="0"/>
              <a:t>, Nant</a:t>
            </a:r>
          </a:p>
          <a:p>
            <a:pPr marL="342900" indent="-342900">
              <a:buFontTx/>
              <a:buAutoNum type="arabicPeriod"/>
            </a:pPr>
            <a:r>
              <a:rPr lang="fr-FR" dirty="0"/>
              <a:t>Fontaine de Vaucluse, Fontaine-de-Vaucluse</a:t>
            </a:r>
          </a:p>
          <a:p>
            <a:pPr marL="342900" indent="-342900">
              <a:buFontTx/>
              <a:buAutoNum type="arabicPeriod"/>
            </a:pPr>
            <a:r>
              <a:rPr lang="fr-FR" dirty="0"/>
              <a:t>Pozzo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Merro</a:t>
            </a:r>
            <a:r>
              <a:rPr lang="fr-FR" dirty="0"/>
              <a:t>, </a:t>
            </a:r>
            <a:r>
              <a:rPr lang="fr-FR" dirty="0" err="1"/>
              <a:t>Sant’Angelo</a:t>
            </a:r>
            <a:r>
              <a:rPr lang="fr-FR" dirty="0"/>
              <a:t> Romano</a:t>
            </a:r>
          </a:p>
          <a:p>
            <a:pPr marL="342900" indent="-342900">
              <a:buFontTx/>
              <a:buAutoNum type="arabicPeriod"/>
            </a:pPr>
            <a:r>
              <a:rPr lang="fr-FR" dirty="0" err="1"/>
              <a:t>Blautopf</a:t>
            </a:r>
            <a:r>
              <a:rPr lang="fr-FR" dirty="0"/>
              <a:t> cave, Ulm</a:t>
            </a:r>
          </a:p>
          <a:p>
            <a:pPr marL="342900" indent="-342900">
              <a:buFontTx/>
              <a:buAutoNum type="arabicPeriod"/>
            </a:pPr>
            <a:r>
              <a:rPr lang="fr-FR" dirty="0" err="1"/>
              <a:t>Ombla</a:t>
            </a:r>
            <a:r>
              <a:rPr lang="fr-FR" dirty="0"/>
              <a:t>, Dubrovnik</a:t>
            </a:r>
          </a:p>
          <a:p>
            <a:pPr marL="342900" indent="-342900">
              <a:buFontTx/>
              <a:buAutoNum type="arabicPeriod"/>
            </a:pPr>
            <a:r>
              <a:rPr lang="fr-FR" dirty="0"/>
              <a:t>Port-</a:t>
            </a:r>
            <a:r>
              <a:rPr lang="fr-FR" dirty="0" err="1"/>
              <a:t>Miou</a:t>
            </a:r>
            <a:r>
              <a:rPr lang="fr-FR" dirty="0"/>
              <a:t>, Cassis</a:t>
            </a:r>
          </a:p>
        </p:txBody>
      </p:sp>
      <p:sp>
        <p:nvSpPr>
          <p:cNvPr id="9" name="Étoile : 8 branches 8">
            <a:extLst>
              <a:ext uri="{FF2B5EF4-FFF2-40B4-BE49-F238E27FC236}">
                <a16:creationId xmlns:a16="http://schemas.microsoft.com/office/drawing/2014/main" id="{549253A1-5847-441C-BE49-4F6D3629ADAA}"/>
              </a:ext>
            </a:extLst>
          </p:cNvPr>
          <p:cNvSpPr/>
          <p:nvPr/>
        </p:nvSpPr>
        <p:spPr>
          <a:xfrm>
            <a:off x="2325124" y="2429269"/>
            <a:ext cx="178231" cy="178231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Étoile : 8 branches 16">
            <a:extLst>
              <a:ext uri="{FF2B5EF4-FFF2-40B4-BE49-F238E27FC236}">
                <a16:creationId xmlns:a16="http://schemas.microsoft.com/office/drawing/2014/main" id="{17F4ED9D-27ED-4DEB-A541-90697F46F5DB}"/>
              </a:ext>
            </a:extLst>
          </p:cNvPr>
          <p:cNvSpPr/>
          <p:nvPr/>
        </p:nvSpPr>
        <p:spPr>
          <a:xfrm>
            <a:off x="454995" y="4286483"/>
            <a:ext cx="178231" cy="178231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Étoile : 8 branches 17">
            <a:extLst>
              <a:ext uri="{FF2B5EF4-FFF2-40B4-BE49-F238E27FC236}">
                <a16:creationId xmlns:a16="http://schemas.microsoft.com/office/drawing/2014/main" id="{F30E87FE-7282-495A-8297-9D632DDE5C25}"/>
              </a:ext>
            </a:extLst>
          </p:cNvPr>
          <p:cNvSpPr/>
          <p:nvPr/>
        </p:nvSpPr>
        <p:spPr>
          <a:xfrm>
            <a:off x="3136202" y="4464714"/>
            <a:ext cx="178231" cy="178231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Étoile : 8 branches 18">
            <a:extLst>
              <a:ext uri="{FF2B5EF4-FFF2-40B4-BE49-F238E27FC236}">
                <a16:creationId xmlns:a16="http://schemas.microsoft.com/office/drawing/2014/main" id="{A3980E79-E226-49EE-8C2C-70635E15ED52}"/>
              </a:ext>
            </a:extLst>
          </p:cNvPr>
          <p:cNvSpPr/>
          <p:nvPr/>
        </p:nvSpPr>
        <p:spPr>
          <a:xfrm>
            <a:off x="2870148" y="3857697"/>
            <a:ext cx="178231" cy="178231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Étoile : 8 branches 19">
            <a:extLst>
              <a:ext uri="{FF2B5EF4-FFF2-40B4-BE49-F238E27FC236}">
                <a16:creationId xmlns:a16="http://schemas.microsoft.com/office/drawing/2014/main" id="{207435EB-99FA-43FC-A615-0ECE020FC135}"/>
              </a:ext>
            </a:extLst>
          </p:cNvPr>
          <p:cNvSpPr/>
          <p:nvPr/>
        </p:nvSpPr>
        <p:spPr>
          <a:xfrm>
            <a:off x="3068699" y="3452158"/>
            <a:ext cx="178231" cy="178231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Étoile : 8 branches 21">
            <a:extLst>
              <a:ext uri="{FF2B5EF4-FFF2-40B4-BE49-F238E27FC236}">
                <a16:creationId xmlns:a16="http://schemas.microsoft.com/office/drawing/2014/main" id="{F86B6E55-F3B7-468C-8CCC-13C147948856}"/>
              </a:ext>
            </a:extLst>
          </p:cNvPr>
          <p:cNvSpPr/>
          <p:nvPr/>
        </p:nvSpPr>
        <p:spPr>
          <a:xfrm>
            <a:off x="1845401" y="0"/>
            <a:ext cx="479723" cy="479723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4" name="Étoile : 8 branches 23">
            <a:extLst>
              <a:ext uri="{FF2B5EF4-FFF2-40B4-BE49-F238E27FC236}">
                <a16:creationId xmlns:a16="http://schemas.microsoft.com/office/drawing/2014/main" id="{B433DBA9-7821-402D-90B8-5C564EE7CD75}"/>
              </a:ext>
            </a:extLst>
          </p:cNvPr>
          <p:cNvSpPr/>
          <p:nvPr/>
        </p:nvSpPr>
        <p:spPr>
          <a:xfrm>
            <a:off x="3064896" y="3040658"/>
            <a:ext cx="439730" cy="439730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6,8,9,</a:t>
            </a:r>
            <a:br>
              <a:rPr lang="fr-FR" sz="800" dirty="0">
                <a:solidFill>
                  <a:srgbClr val="FF0000"/>
                </a:solidFill>
              </a:rPr>
            </a:br>
            <a:r>
              <a:rPr lang="fr-FR" sz="800" dirty="0">
                <a:solidFill>
                  <a:srgbClr val="FF0000"/>
                </a:solidFill>
              </a:rPr>
              <a:t>10,11</a:t>
            </a:r>
          </a:p>
        </p:txBody>
      </p:sp>
      <p:sp>
        <p:nvSpPr>
          <p:cNvPr id="26" name="Étoile : 8 branches 25">
            <a:extLst>
              <a:ext uri="{FF2B5EF4-FFF2-40B4-BE49-F238E27FC236}">
                <a16:creationId xmlns:a16="http://schemas.microsoft.com/office/drawing/2014/main" id="{996950A9-081C-4E10-95CA-8EAA34B3E4D4}"/>
              </a:ext>
            </a:extLst>
          </p:cNvPr>
          <p:cNvSpPr/>
          <p:nvPr/>
        </p:nvSpPr>
        <p:spPr>
          <a:xfrm>
            <a:off x="3649455" y="3281952"/>
            <a:ext cx="178231" cy="178231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634155-E62F-4EA0-9E65-F4674467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49" y="3120590"/>
            <a:ext cx="178231" cy="1828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157445C-B97F-45CA-978E-54988B5E5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204" y="3377872"/>
            <a:ext cx="178231" cy="1782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8BB21DD-EFB5-4DFB-993C-48862A1C4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839" y="1658329"/>
            <a:ext cx="155864" cy="15586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0119B09-58AC-49CB-99C3-F19DE76C2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970" y="2847167"/>
            <a:ext cx="166065" cy="1660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E3556D6-48B6-4A23-90CB-87EFB04DF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224" y="3324912"/>
            <a:ext cx="178231" cy="1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2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0/Western_Europe_location_map.png">
            <a:extLst>
              <a:ext uri="{FF2B5EF4-FFF2-40B4-BE49-F238E27FC236}">
                <a16:creationId xmlns:a16="http://schemas.microsoft.com/office/drawing/2014/main" id="{B8777883-16CE-4941-AB32-51D14128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11" y="314660"/>
            <a:ext cx="5783774" cy="62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A477F3-D6CB-4E0F-9976-A187A43C31F8}"/>
              </a:ext>
            </a:extLst>
          </p:cNvPr>
          <p:cNvSpPr txBox="1"/>
          <p:nvPr/>
        </p:nvSpPr>
        <p:spPr>
          <a:xfrm>
            <a:off x="1263111" y="3352957"/>
            <a:ext cx="2262671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La Touvre, </a:t>
            </a:r>
            <a:r>
              <a:rPr lang="fr-FR" dirty="0" err="1"/>
              <a:t>Angoulème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7129E6-9752-4254-B592-8775E991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61" y="3440624"/>
            <a:ext cx="184843" cy="2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06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</Words>
  <Application>Microsoft Office PowerPoint</Application>
  <PresentationFormat>Grand écran</PresentationFormat>
  <Paragraphs>25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LAPIERRE</dc:creator>
  <cp:lastModifiedBy>LIONEL LAPIERRE</cp:lastModifiedBy>
  <cp:revision>7</cp:revision>
  <dcterms:created xsi:type="dcterms:W3CDTF">2024-04-11T11:42:44Z</dcterms:created>
  <dcterms:modified xsi:type="dcterms:W3CDTF">2024-04-11T12:22:47Z</dcterms:modified>
</cp:coreProperties>
</file>